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1" r:id="rId3"/>
    <p:sldId id="299" r:id="rId4"/>
    <p:sldId id="302" r:id="rId5"/>
    <p:sldId id="303" r:id="rId6"/>
    <p:sldId id="297" r:id="rId7"/>
  </p:sldIdLst>
  <p:sldSz cx="12192000" cy="6858000"/>
  <p:notesSz cx="6858000" cy="9144000"/>
  <p:defaultTextStyle>
    <a:defPPr>
      <a:defRPr lang="en-G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FF0631-CF90-4F75-848A-A0ECD04C2E1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F2265-18E7-4955-9D62-AA79387E475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74812E-2B8F-47EC-AF04-636A4EBABE0F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07/04/2025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E1CD5-7D60-4C71-9BDF-EBFD774E597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1D153-EF72-43A2-9B04-30AEEEABDE6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B2D493-23BE-4B85-8197-D1F47A255013}" type="slidenum">
              <a:t>‹#›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035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F34CC9-FBF6-46E0-9617-C2FEAE49A63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8559CF-10F4-4EA7-A51E-D338EBC4760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092BCE7-FF6A-4DD9-85BC-A61D93DF50EE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BF7D66B-64C8-496D-AC09-8C8C60A9D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B134AE3-B835-4FDB-99F3-9CCC441C5FB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F62A1-C8FC-4F33-BA9D-958A77C3D62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23CD6-F639-4B97-942A-4FB145F3953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181373F-DA9B-480F-BDA1-911A79EE205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66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F36E6-E2C1-45DA-8AFC-5EDA3C2A4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6BD04-7D7A-47F0-A7D9-4AEBE1F233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FBBF4-B172-4179-B074-2DB9C80E7CC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8FA1F2-5777-4DAE-AFE8-4F9A2812DEEA}" type="slidenum">
              <a:t>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4E8824-741B-4CAC-AE1D-2E3AD9D1F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E749D-CC91-4C2C-8D42-CED0264163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F1A96-0782-4527-AABF-F2430A26CF3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94C367-655C-4BDE-B3B3-83469CAA0A97}" type="slidenum">
              <a:t>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DD5D5-E402-4233-8578-049CA1BCE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7581A-07B4-45A0-8462-444B239404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2B56-7C14-47D1-8B35-CAF34033D74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143360-3F88-4581-97A4-B821472BE1DB}" type="slidenum">
              <a:t>3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2C117-529A-4555-8C28-B42C3FE69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D4BD3-8ED2-43CB-96E0-1F6150F845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95024-8589-443D-B0D7-6EA6AA88AF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A90CE64-AF99-4816-A28F-5FCAB777A7DF}" type="slidenum">
              <a:t>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5D4D2-5296-4C74-A846-69FA8DF97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F589A-51A1-48BE-B1A0-C292F65064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B7BA7-19DB-4F61-82E1-4CF38F176FA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8B3510-4641-4073-81E8-015F9B339165}" type="slidenum">
              <a:t>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6102148-D312-494D-BD07-C2AC55544CAC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3DCFD1-0734-4B3B-AC67-3FD26F5858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23B7638-4772-4AE2-A163-67B5C3A0883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B2B1F4"/>
                </a:solidFill>
              </a:defRPr>
            </a:lvl1pPr>
          </a:lstStyle>
          <a:p>
            <a:pPr lvl="0"/>
            <a:r>
              <a:rPr lang="en-GB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6D08FA45-3A38-43F1-B929-B45F43F43FAC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7E25F2F-B8BE-404D-AD20-0479D4D0CC9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D4BB56-728F-49ED-9633-57F851F40FE7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1C8C60-1338-46B5-9724-24B0273DDCF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EB14DB3-4D9A-49E3-BAED-4041B7ACA2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90F015-9044-47BF-989E-E372B3AA84C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016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DCFAF528-9498-437F-A6D8-29D73FDFAF58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A4C9314-1B0B-432C-882A-2177D80825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AE052A-5B7A-4588-B6CB-27CBBE092EBD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6CCDB3F-9E04-4325-826E-D8697FFEA3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5843B10-ADD1-4D07-8088-E37DB78DA2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6A1832-0635-4D35-AE52-3A784651D7B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17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8908BA6-6883-4B76-85B6-2C40745DA9B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400169"/>
          </a:xfrm>
        </p:spPr>
        <p:txBody>
          <a:bodyPr tIns="791998" anchor="ctr" anchorCtr="1"/>
          <a:lstStyle>
            <a:lvl1pPr algn="ctr">
              <a:defRPr/>
            </a:lvl1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843A56-7A6E-49F3-9C2D-9B722FDABA44}"/>
              </a:ext>
            </a:extLst>
          </p:cNvPr>
          <p:cNvSpPr/>
          <p:nvPr/>
        </p:nvSpPr>
        <p:spPr>
          <a:xfrm>
            <a:off x="4804495" y="0"/>
            <a:ext cx="7387501" cy="6446520"/>
          </a:xfrm>
          <a:prstGeom prst="rect">
            <a:avLst/>
          </a:prstGeom>
          <a:solidFill>
            <a:srgbClr val="1D1BBD">
              <a:alpha val="25000"/>
            </a:srgbClr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8805670-24BD-4A30-B4B0-A58EAFCC8CA1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7D44F0-A7B4-4313-9675-1BF8A34D3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488253"/>
            <a:ext cx="3517568" cy="1087971"/>
          </a:xfrm>
        </p:spPr>
        <p:txBody>
          <a:bodyPr/>
          <a:lstStyle>
            <a:lvl1pPr>
              <a:defRPr>
                <a:solidFill>
                  <a:srgbClr val="13127E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01E377E-9D4B-400B-9349-2DA0902CFD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625" y="2038718"/>
            <a:ext cx="3517568" cy="3311709"/>
          </a:xfrm>
        </p:spPr>
        <p:txBody>
          <a:bodyPr lIns="91440" rIns="91440"/>
          <a:lstStyle>
            <a:lvl1pPr marL="215999" indent="-215999">
              <a:spcAft>
                <a:spcPts val="0"/>
              </a:spcAft>
              <a:buFont typeface="Wingdings" pitchFamily="2"/>
              <a:buChar char="§"/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1D725C6-EFBF-44FE-9D61-6835C322C6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6803BC-A557-468F-9B6F-3A7C10A015B2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FAFF798-5296-47D3-A67D-2400925173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8A38085-3A49-4CEC-859F-86BE457EFB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C55135-276B-46E8-BF19-E9F832C414D9}" type="slidenum">
              <a:t>‹#›</a:t>
            </a:fld>
            <a:endParaRPr lang="en-GB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3EFB4166-688B-4AF2-BA38-B05B95A8294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99108" y="1692270"/>
            <a:ext cx="6592888" cy="3190871"/>
          </a:xfrm>
          <a:solidFill>
            <a:srgbClr val="D9D9D9">
              <a:alpha val="50000"/>
            </a:srgbClr>
          </a:solidFill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GB"/>
              <a:t>Click icon to add picture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2038732C-9ED3-4F9F-BA67-0B9B2A4EDFC2}"/>
              </a:ext>
            </a:extLst>
          </p:cNvPr>
          <p:cNvCxnSpPr/>
          <p:nvPr/>
        </p:nvCxnSpPr>
        <p:spPr>
          <a:xfrm>
            <a:off x="723683" y="1767846"/>
            <a:ext cx="3291840" cy="0"/>
          </a:xfrm>
          <a:prstGeom prst="straightConnector1">
            <a:avLst/>
          </a:prstGeom>
          <a:noFill/>
          <a:ln w="15873" cap="flat">
            <a:solidFill>
              <a:srgbClr val="262626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753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BEF6B12-69C5-4939-9622-4395D0A34BB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3203" cy="6400800"/>
          </a:xfrm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C47AED7-D4DE-47B6-A47A-BBB5DB99EE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56418" y="5034905"/>
            <a:ext cx="6835295" cy="817254"/>
          </a:xfrm>
          <a:solidFill>
            <a:srgbClr val="262626"/>
          </a:solidFill>
        </p:spPr>
        <p:txBody>
          <a:bodyPr lIns="395999" tIns="0" anchor="ctr"/>
          <a:lstStyle>
            <a:lvl1pPr>
              <a:defRPr sz="2400">
                <a:solidFill>
                  <a:srgbClr val="B2B1F4"/>
                </a:solidFill>
              </a:defRPr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8D9E2FF7-DF37-4E45-B52F-BF03E6227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6143" y="3975299"/>
            <a:ext cx="6835862" cy="1089352"/>
          </a:xfrm>
          <a:solidFill>
            <a:srgbClr val="262626"/>
          </a:solidFill>
        </p:spPr>
        <p:txBody>
          <a:bodyPr lIns="395999" tIns="251999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First Lesson Summary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32EF3AAC-0DB0-4D0E-B32C-5CF8DB31B6B9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BF75B4E-564D-426A-836A-A9421790B52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8631" y="0"/>
            <a:ext cx="3998872" cy="5852160"/>
          </a:xfrm>
          <a:solidFill>
            <a:srgbClr val="262626"/>
          </a:solidFill>
        </p:spPr>
        <p:txBody>
          <a:bodyPr lIns="359999" tIns="46798" rIns="359999" anchor="ctr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2062FB9-8E8F-43CE-87DD-E3955CAA38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82DE53-4667-4CDC-AC3B-086B855DCEB0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F68E6B3-32D5-4D76-A54C-F9BB512E6F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2DF0BE60-B8F3-41C0-ADEE-AC202594E4C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E5AE5C-B6AB-4433-89A8-A18D0B97BA2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04480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D2636355-7B69-47EF-B48F-2D5B08C87466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CAC04F-94A7-4FB8-BD0B-C3322605140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31603-8751-4611-AF6A-622C3BF84D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B9D1005-A0D2-4125-8236-9C1687DD3F5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B2B1F4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7C5DEBB-B457-40B7-9579-1388756F56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39F854-1842-4AAD-8C8D-F06E2405B43C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4E41724-7440-46ED-85DE-428F080A8A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097280" y="6446840"/>
            <a:ext cx="6818260" cy="3651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0B8AAA4-2C4E-4A7F-A6DC-1E3FAB2F0C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F1F4BD-F1F2-4E02-B993-5B76B57F12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1562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E366C56-15A0-420E-ABB4-B613F1B28FCF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4DF73F-F617-4B6D-81DC-258D43A59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DF10169-19A8-4C6E-A216-0CF2EB6E0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CDB7CD98-2090-4F02-AEDB-5EC649E64079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F68EB75B-7934-4D47-9D86-B276658BCF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59C4FD-BC9A-432B-A0D4-2F7C77FB1133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22031A3-F1F7-4AAD-AC5F-19EDF0EB3E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DB44C21A-C4F7-4FBF-93AF-EA40BA9B57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C5D731-0295-46A1-A117-798241333CB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441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E966617-18F0-4297-A985-2745C1319E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8AE03-DD6E-4085-87CD-29170E7275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56F4D-B5CB-4364-A1AC-7AF2C217EDF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10942F22-F479-485A-A726-4483D7812CD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1AE839-AAD5-40AE-851F-EFBD0FC7CC40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49B878A-EF8D-4BAA-9D20-61F98750E4F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4E5A2739-54E9-417F-97E6-30659A4F8C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308B85-B44F-41BD-92AC-95D1B5874C0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5625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DE8A6D7-300E-4610-94AD-0C0623FA66CB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CE1395D3-A869-4D65-AF39-BF5E872C185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B61E87-AFC3-4F7A-98BE-A9513E58AE3A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6B1F40C-3FEC-4257-A5DC-A4FF2F617A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A19AEED6-7249-49F6-AB41-E5D498993A2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31B237-A0FB-49C1-815D-29FBD6972259}" type="slidenum"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CC94AE5-3049-47F2-AFE1-868A22F6F5A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407996"/>
          </a:xfrm>
        </p:spPr>
        <p:txBody>
          <a:bodyPr anchor="ctr" anchorCtr="1"/>
          <a:lstStyle>
            <a:lvl1pPr algn="ctr">
              <a:defRPr sz="1600"/>
            </a:lvl1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A5A1F52-F389-4163-8ACD-2ED4C843B4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1996" cy="1296536"/>
          </a:xfrm>
          <a:solidFill>
            <a:srgbClr val="B2B1F4">
              <a:alpha val="50000"/>
            </a:srgbClr>
          </a:solidFill>
        </p:spPr>
        <p:txBody>
          <a:bodyPr lIns="719998" tIns="107999" anchor="ctr"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232A14-58E4-4CEA-B8B5-ED33CCABC48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4358" y="1812761"/>
            <a:ext cx="4954155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10686ED-F083-4F80-B4C7-22FE3521B15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499902" y="1812761"/>
            <a:ext cx="4954155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id="{5ED0A639-96C2-4C47-B95E-89EF77988565}"/>
              </a:ext>
            </a:extLst>
          </p:cNvPr>
          <p:cNvCxnSpPr/>
          <p:nvPr/>
        </p:nvCxnSpPr>
        <p:spPr>
          <a:xfrm>
            <a:off x="-603" y="1283415"/>
            <a:ext cx="12193203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96163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0514386D-CA1B-41E1-9C9A-920DC2611FEB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2F2D94D3-C84C-4914-BB73-FBB81593B8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F94626-C7D0-4291-A029-DBFAD0DCF89E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77BA317-6E81-4BCD-A57C-9727CB5077A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9A8C1901-43FE-498D-A47C-6B4094240B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D34253-8167-4EF5-8FF1-8789C87487C5}" type="slidenum"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6078C6-8F41-4CEE-89C1-7005D606A3C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407996"/>
          </a:xfrm>
        </p:spPr>
        <p:txBody>
          <a:bodyPr anchor="ctr" anchorCtr="1"/>
          <a:lstStyle>
            <a:lvl1pPr algn="ctr">
              <a:defRPr sz="1600"/>
            </a:lvl1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F85055C7-903D-4EC2-9DC1-78A1ADC8C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1996" cy="1296536"/>
          </a:xfrm>
          <a:solidFill>
            <a:srgbClr val="B2B1F4">
              <a:alpha val="50000"/>
            </a:srgbClr>
          </a:solidFill>
        </p:spPr>
        <p:txBody>
          <a:bodyPr lIns="683998" tIns="107999" anchor="ctr"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6A50E2-D45D-4324-A900-E1A42E46359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7979" y="1812761"/>
            <a:ext cx="10905454" cy="408841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id="{1E7D2E4B-CB26-41C5-AEC5-F43A1A784E45}"/>
              </a:ext>
            </a:extLst>
          </p:cNvPr>
          <p:cNvCxnSpPr/>
          <p:nvPr/>
        </p:nvCxnSpPr>
        <p:spPr>
          <a:xfrm>
            <a:off x="-603" y="1283415"/>
            <a:ext cx="12193203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9096520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BB491AC3-BEA9-43B9-9C84-E1358443050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907365"/>
            <a:ext cx="12191996" cy="4493434"/>
          </a:xfrm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F704B551-E0EF-4A93-8831-99BF3C33F9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30328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A063D-506E-41D8-9BBE-3D8DF5AA9EB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097280" y="2464536"/>
            <a:ext cx="10058400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AD04A530-E82F-4504-AAAD-E48EB12C9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DC576C-0D9E-44ED-B620-2B3C129D4D8A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EF9CBB3E-9059-44D2-9166-21F6F90ED3A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7F9AD5A5-51E8-4EB0-8B5C-7A4473772C3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08CA51-67FF-4AFD-9719-3FB8C2438464}" type="slidenum">
              <a:t>‹#›</a:t>
            </a:fld>
            <a:endParaRPr lang="en-GB"/>
          </a:p>
        </p:txBody>
      </p:sp>
      <p:cxnSp>
        <p:nvCxnSpPr>
          <p:cNvPr id="8" name="Straight Connector 4">
            <a:extLst>
              <a:ext uri="{FF2B5EF4-FFF2-40B4-BE49-F238E27FC236}">
                <a16:creationId xmlns:a16="http://schemas.microsoft.com/office/drawing/2014/main" id="{EC949786-D512-4F31-BA67-42572C10D032}"/>
              </a:ext>
            </a:extLst>
          </p:cNvPr>
          <p:cNvCxnSpPr/>
          <p:nvPr/>
        </p:nvCxnSpPr>
        <p:spPr>
          <a:xfrm>
            <a:off x="0" y="1900552"/>
            <a:ext cx="12191996" cy="0"/>
          </a:xfrm>
          <a:prstGeom prst="straightConnector1">
            <a:avLst/>
          </a:prstGeom>
          <a:noFill/>
          <a:ln w="12701" cap="flat">
            <a:solidFill>
              <a:srgbClr val="262626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44950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CF1C6A60-53B3-460B-9595-BD3236D9907C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7921E480-9CF7-4117-86C6-BB7D6609B0F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AC7097-9276-486A-A542-3A9607345F24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11A3D59-6D0E-40EB-AAB0-72FDCC818B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A20BA5A-86B3-48DF-8C73-73A4C3CBFAB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B0EF64-067C-4E5F-8D8E-48E00DB1BB4B}" type="slidenum">
              <a:t>‹#›</a:t>
            </a:fld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C95CEF-3A56-43F1-B686-3A8EC5B667E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907365"/>
            <a:ext cx="12191996" cy="4493434"/>
          </a:xfrm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GB"/>
              <a:t>Click icon to add picture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7C010BFC-EEC3-4D70-9B58-DC7C24791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30328"/>
            <a:ext cx="10058400" cy="14507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B960264-C3BA-42EB-BE09-6E6AFB8B66E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080345" y="2346012"/>
            <a:ext cx="10058400" cy="374818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317D9-8D97-4DEC-BEE4-296FFACFA5D5}"/>
              </a:ext>
            </a:extLst>
          </p:cNvPr>
          <p:cNvCxnSpPr/>
          <p:nvPr/>
        </p:nvCxnSpPr>
        <p:spPr>
          <a:xfrm>
            <a:off x="0" y="1900552"/>
            <a:ext cx="12191996" cy="0"/>
          </a:xfrm>
          <a:prstGeom prst="straightConnector1">
            <a:avLst/>
          </a:prstGeom>
          <a:noFill/>
          <a:ln w="12701" cap="flat">
            <a:solidFill>
              <a:srgbClr val="262626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80298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698A0CF5-3F24-492A-AF20-8230533CB5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70754-CC89-482A-A895-75F2DFF4C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AD3E2-C324-4B2F-A175-5CDC4BB5BCC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F09D1-B77A-4DF6-9C17-699A2C8D23A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14AB8-0803-4A51-9EEC-FCCD37AF5D5B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21E7D938-E17E-4AD0-BA40-E1581FA71ED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38CC9A-5637-4DB3-A617-234B06D5B72F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8C9D886B-1436-4B5B-B77E-32D7A67696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8D576E7-53E7-4620-94B5-2658D89369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FE3BA1-D897-4CA3-A246-428BC0CC143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52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9B59-E983-4668-9D81-7264EB90D5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1767E8A-6F40-4A1C-B1E7-537115A10E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DE6853-00E7-42BF-89BF-A64571D4129F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FEA2D05-0CE6-42FA-AD0B-663A2E8BCF1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E31FE492-360A-41ED-84BB-B6C9785592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3B19F1-D602-4FE7-819B-57F58DFFAE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26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CB029C5-8ADD-4709-AC6D-7A8B93FCDF5A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8388827-E753-42F5-BE0E-FBF7A527B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47A15D-7009-41A8-86F7-6302FDE74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D12627C-7B49-4231-9149-378AA2E0069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9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582CC8A2-7918-4E09-9345-0DEF785C22E3}" type="datetime1">
              <a:rPr lang="en-GB"/>
              <a:pPr lvl="0"/>
              <a:t>07/04/2025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613E8E-B6BC-42CB-9537-D57DDBBEBB0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43051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900" b="0" i="0" u="none" strike="noStrike" kern="1200" cap="all" spc="0" baseline="0">
                <a:solidFill>
                  <a:srgbClr val="B2B1F4"/>
                </a:solidFill>
                <a:uFillTx/>
                <a:latin typeface="Calibri"/>
              </a:defRPr>
            </a:lvl1pPr>
          </a:lstStyle>
          <a:p>
            <a:pPr lvl="0"/>
            <a:r>
              <a:rPr lang="en-GB"/>
              <a:t>TEACH A COURSE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50F80F-6A37-4A5B-8CAA-5473F69E13B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30600" y="6446840"/>
            <a:ext cx="61791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05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BD780ABD-1E53-4EBF-882A-7E8C156A47A8}" type="slidenum">
              <a:t>‹#›</a:t>
            </a:fld>
            <a:endParaRPr lang="en-GB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DDF70CF7-3DAD-4252-963B-294D6D1A9526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GB" sz="3600" b="0" i="0" u="none" strike="noStrike" kern="1200" cap="none" spc="-50" baseline="0">
          <a:solidFill>
            <a:srgbClr val="404040"/>
          </a:solidFill>
          <a:uFillTx/>
          <a:latin typeface="Calibri Light"/>
        </a:defRPr>
      </a:lvl1pPr>
    </p:titleStyle>
    <p:bodyStyle>
      <a:lvl1pPr marL="91440" marR="0" lvl="0" indent="-91440" algn="l" defTabSz="914400" rtl="0" fontAlgn="auto" hangingPunct="1">
        <a:lnSpc>
          <a:spcPct val="100000"/>
        </a:lnSpc>
        <a:spcBef>
          <a:spcPts val="1200"/>
        </a:spcBef>
        <a:spcAft>
          <a:spcPts val="200"/>
        </a:spcAft>
        <a:buClr>
          <a:srgbClr val="3F3DE3"/>
        </a:buClr>
        <a:buSzPct val="100000"/>
        <a:buFont typeface="Calibri" pitchFamily="34"/>
        <a:buChar char=" "/>
        <a:tabLst/>
        <a:defRPr lang="en-GB" sz="2000" b="0" i="0" u="none" strike="noStrike" kern="1200" cap="none" spc="0" baseline="0">
          <a:solidFill>
            <a:srgbClr val="404040"/>
          </a:solidFill>
          <a:uFillTx/>
          <a:latin typeface="Calibri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GB" sz="1800" b="0" i="0" u="none" strike="noStrike" kern="1200" cap="none" spc="0" baseline="0">
          <a:solidFill>
            <a:srgbClr val="404040"/>
          </a:solidFill>
          <a:uFillTx/>
          <a:latin typeface="Calibri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GB" sz="1400" b="0" i="0" u="none" strike="noStrike" kern="1200" cap="none" spc="0" baseline="0">
          <a:solidFill>
            <a:srgbClr val="404040"/>
          </a:solidFill>
          <a:uFillTx/>
          <a:latin typeface="Calibri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GB" sz="1400" b="0" i="0" u="none" strike="noStrike" kern="1200" cap="none" spc="0" baseline="0">
          <a:solidFill>
            <a:srgbClr val="404040"/>
          </a:solidFill>
          <a:uFillTx/>
          <a:latin typeface="Calibri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GB" sz="1400" b="0" i="0" u="none" strike="noStrike" kern="1200" cap="none" spc="0" baseline="0">
          <a:solidFill>
            <a:srgbClr val="40404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pp.powerbi.com/groups/me/reports/d2359a6a-53e3-48c9-b25b-5a39a847f3ec/78e5e47a9c4b25fb7d37?ctid=bd697c1b-c481-479c-841e-c618542675c3&amp;pbi_source=shareVisual&amp;visual=315caae13e4e96ef065a&amp;height=202.80&amp;width=548.76&amp;bookmarkGuid=cecff71f-0cd8-414b-8e3d-9c561d099b0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4C173710-677A-4E1D-8FFE-CAE999BD3A0B}"/>
              </a:ext>
            </a:extLst>
          </p:cNvPr>
          <p:cNvSpPr/>
          <p:nvPr/>
        </p:nvSpPr>
        <p:spPr>
          <a:xfrm>
            <a:off x="1508" y="4972223"/>
            <a:ext cx="12188952" cy="1942926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GH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42D846-3BAD-49FC-84A5-A5B9E05A2F6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3081" y="5472336"/>
            <a:ext cx="7602851" cy="928463"/>
          </a:xfrm>
        </p:spPr>
        <p:txBody>
          <a:bodyPr anchor="ctr">
            <a:noAutofit/>
          </a:bodyPr>
          <a:lstStyle/>
          <a:p>
            <a:pPr lvl="0"/>
            <a:r>
              <a:rPr lang="en-US" sz="3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Enhancing Retention, Efficiency &amp; Revenue</a:t>
            </a: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2872A1E4-5466-48F1-8A3F-756B89D612A6}"/>
              </a:ext>
            </a:extLst>
          </p:cNvPr>
          <p:cNvCxnSpPr>
            <a:cxnSpLocks noMove="1" noResize="1"/>
          </p:cNvCxnSpPr>
          <p:nvPr/>
        </p:nvCxnSpPr>
        <p:spPr>
          <a:xfrm rot="16200004">
            <a:off x="7532808" y="5760720"/>
            <a:ext cx="1188720" cy="0"/>
          </a:xfrm>
          <a:prstGeom prst="straightConnector1">
            <a:avLst/>
          </a:prstGeom>
          <a:noFill/>
          <a:ln w="19046" cap="flat">
            <a:solidFill>
              <a:srgbClr val="3F3DE3"/>
            </a:solidFill>
            <a:prstDash val="solid"/>
            <a:miter/>
          </a:ln>
        </p:spPr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DB100C03-17C1-4733-861F-64DA7E8AE0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88056" y="4572000"/>
            <a:ext cx="2992712" cy="400222"/>
          </a:xfrm>
        </p:spPr>
        <p:txBody>
          <a:bodyPr anchor="ctr">
            <a:noAutofit/>
          </a:bodyPr>
          <a:lstStyle/>
          <a:p>
            <a:pPr lvl="0"/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Presented by: Justine  </a:t>
            </a:r>
            <a:r>
              <a:rPr lang="en-US" sz="18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Mawuenyega</a:t>
            </a:r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0"/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Pearl Claudia Abedi</a:t>
            </a:r>
          </a:p>
          <a:p>
            <a:pPr lvl="0"/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Kenneth Akonnor Hayford</a:t>
            </a:r>
          </a:p>
          <a:p>
            <a:pPr lvl="0"/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Date: 07/04/2024</a:t>
            </a:r>
          </a:p>
          <a:p>
            <a:pPr lvl="0"/>
            <a:endParaRPr lang="en-GB" sz="1400" dirty="0"/>
          </a:p>
        </p:txBody>
      </p:sp>
      <p:pic>
        <p:nvPicPr>
          <p:cNvPr id="6" name="Picture 3" descr="Two school students doing a science project">
            <a:extLst>
              <a:ext uri="{FF2B5EF4-FFF2-40B4-BE49-F238E27FC236}">
                <a16:creationId xmlns:a16="http://schemas.microsoft.com/office/drawing/2014/main" id="{73D2885D-82CA-422A-BCC3-8452ED64A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0264"/>
            <a:ext cx="8121004" cy="52894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B4CF2C5-2B0C-4394-ABF5-0B5CF73E499D}"/>
              </a:ext>
            </a:extLst>
          </p:cNvPr>
          <p:cNvSpPr txBox="1"/>
          <p:nvPr/>
        </p:nvSpPr>
        <p:spPr>
          <a:xfrm>
            <a:off x="8553160" y="422032"/>
            <a:ext cx="3207431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Data-Driven Strategy for </a:t>
            </a:r>
            <a:r>
              <a:rPr lang="en-US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MedLab</a:t>
            </a:r>
            <a:r>
              <a:rPr lang="en-US" sz="36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Diagnostics</a:t>
            </a:r>
            <a:endParaRPr lang="en-GH" sz="3600" b="0" i="0" u="none" strike="noStrike" kern="1200" cap="none" spc="0" baseline="0" dirty="0">
              <a:solidFill>
                <a:srgbClr val="FFFFFF"/>
              </a:solidFill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>
            <a:extLst>
              <a:ext uri="{FF2B5EF4-FFF2-40B4-BE49-F238E27FC236}">
                <a16:creationId xmlns:a16="http://schemas.microsoft.com/office/drawing/2014/main" id="{68932AF9-F8E3-465D-8D60-1FE4E4D64D70}"/>
              </a:ext>
            </a:extLst>
          </p:cNvPr>
          <p:cNvSpPr>
            <a:spLocks noMove="1" noResize="1"/>
          </p:cNvSpPr>
          <p:nvPr/>
        </p:nvSpPr>
        <p:spPr>
          <a:xfrm>
            <a:off x="18" y="0"/>
            <a:ext cx="12191987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lIns="0" tIns="0" rIns="0" bIns="0">
            <a:noAutofit/>
          </a:bodyPr>
          <a:lstStyle/>
          <a:p>
            <a:endParaRPr lang="en-GH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A206F9-0670-460A-AF2F-D515D97FAA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2032" y="516837"/>
            <a:ext cx="5467636" cy="1176476"/>
          </a:xfrm>
        </p:spPr>
        <p:txBody>
          <a:bodyPr>
            <a:normAutofit fontScale="90000"/>
          </a:bodyPr>
          <a:lstStyle/>
          <a:p>
            <a:pPr lvl="0"/>
            <a:r>
              <a:rPr lang="en-US" sz="3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Understanding </a:t>
            </a:r>
            <a:r>
              <a:rPr lang="en-US" sz="3000" b="1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MedLab’s</a:t>
            </a:r>
            <a:r>
              <a:rPr lang="en-US" sz="3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Business</a:t>
            </a:r>
            <a:br>
              <a:rPr lang="en-US" sz="3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en-GB" sz="300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" name="Straight Connector 27">
            <a:extLst>
              <a:ext uri="{FF2B5EF4-FFF2-40B4-BE49-F238E27FC236}">
                <a16:creationId xmlns:a16="http://schemas.microsoft.com/office/drawing/2014/main" id="{C9097F5D-5D79-43CD-8D46-7B2C9A0FEC97}"/>
              </a:ext>
            </a:extLst>
          </p:cNvPr>
          <p:cNvCxnSpPr>
            <a:cxnSpLocks noMove="1" noResize="1"/>
          </p:cNvCxnSpPr>
          <p:nvPr/>
        </p:nvCxnSpPr>
        <p:spPr>
          <a:xfrm>
            <a:off x="723683" y="2353592"/>
            <a:ext cx="3291840" cy="0"/>
          </a:xfrm>
          <a:prstGeom prst="straightConnector1">
            <a:avLst/>
          </a:prstGeom>
          <a:noFill/>
          <a:ln w="19046" cap="flat">
            <a:solidFill>
              <a:srgbClr val="3F3DE3"/>
            </a:solidFill>
            <a:prstDash val="solid"/>
            <a:miter/>
          </a:ln>
        </p:spPr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2921F4-25A0-42C1-96D1-D9CF92C5C6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032" y="1799303"/>
            <a:ext cx="5064367" cy="487043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Overview Analysis: Power BI project analyzes </a:t>
            </a:r>
            <a:r>
              <a:rPr lang="en-US" sz="14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MedLab</a:t>
            </a:r>
            <a:r>
              <a:rPr lang="en-US" sz="1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Diagnostics’ patient testing data.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Focus: Test types, demographics, operations.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Insights: Test popularity, turnaround, revenue, peak periods, referrals.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Goal: Data-driven decisions for efficiency and service quality.</a:t>
            </a:r>
          </a:p>
          <a:p>
            <a:pPr marL="0" lvl="0" indent="0">
              <a:buNone/>
            </a:pPr>
            <a:endParaRPr lang="en-US" sz="14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>
              <a:buNone/>
            </a:pPr>
            <a:r>
              <a:rPr lang="en-US" sz="1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 Statement Challenge: </a:t>
            </a:r>
            <a:r>
              <a:rPr lang="en-US" sz="14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MedLab</a:t>
            </a:r>
            <a:r>
              <a:rPr lang="en-US" sz="1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Diagnostics in Kumasi struggles with patient retention and operational inefficiencies.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Issues: Uneven revenue, imbalanced demand, and underutilized services.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Impact: Hinders growth and resource use.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Solution: Data insights to improve retention, operations, and revenue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pPr marL="0" lvl="0" indent="0">
              <a:buNone/>
            </a:pPr>
            <a:endParaRPr lang="en-US" sz="14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>
              <a:buNone/>
            </a:pPr>
            <a:r>
              <a:rPr lang="en-US" sz="14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Impact: Hinders growth and resource use.</a:t>
            </a:r>
          </a:p>
        </p:txBody>
      </p:sp>
      <p:pic>
        <p:nvPicPr>
          <p:cNvPr id="6" name="Content Placeholder 5" descr="Sample being pipetted into a petri dish">
            <a:extLst>
              <a:ext uri="{FF2B5EF4-FFF2-40B4-BE49-F238E27FC236}">
                <a16:creationId xmlns:a16="http://schemas.microsoft.com/office/drawing/2014/main" id="{C8FD56E8-BF6C-4756-A2AB-6E3418408AC9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328" y="0"/>
            <a:ext cx="5887949" cy="6858000"/>
          </a:xfr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2D8F49C-7844-403C-B035-3022D9A3BF5E}"/>
              </a:ext>
            </a:extLst>
          </p:cNvPr>
          <p:cNvSpPr txBox="1"/>
          <p:nvPr/>
        </p:nvSpPr>
        <p:spPr>
          <a:xfrm>
            <a:off x="10930600" y="6446840"/>
            <a:ext cx="61791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C8FAF4-CF23-41F8-A53D-8FB9E82E5F42}" type="slidenum">
              <a:t>2</a:t>
            </a:fld>
            <a:endParaRPr lang="en-GB" sz="105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 descr="Man shows something on laptop">
            <a:extLst>
              <a:ext uri="{FF2B5EF4-FFF2-40B4-BE49-F238E27FC236}">
                <a16:creationId xmlns:a16="http://schemas.microsoft.com/office/drawing/2014/main" id="{92AE75BF-E93A-4BFD-8A62-6ADEB0FFE28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alphaModFix amt="10000"/>
          </a:blip>
          <a:srcRect/>
          <a:stretch>
            <a:fillRect/>
          </a:stretch>
        </p:blipFill>
        <p:spPr>
          <a:xfrm>
            <a:off x="2212" y="-182880"/>
            <a:ext cx="12187580" cy="6629720"/>
          </a:xfr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AD98C7AB-520D-4F7D-BD51-9A5CDF3A5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solidFill>
            <a:srgbClr val="262626"/>
          </a:solidFill>
        </p:spPr>
        <p:txBody>
          <a:bodyPr/>
          <a:lstStyle/>
          <a:p>
            <a:pPr lvl="0"/>
            <a:r>
              <a:rPr lang="en-US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OVERVIEW</a:t>
            </a:r>
            <a:endParaRPr lang="en-GB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290C9F8-7026-4687-8849-DE27436FDA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335371"/>
            <a:ext cx="5929313" cy="4882548"/>
          </a:xfrm>
        </p:spPr>
        <p:txBody>
          <a:bodyPr/>
          <a:lstStyle/>
          <a:p>
            <a:pPr marL="0" lvl="0" indent="0">
              <a:buNone/>
            </a:pPr>
            <a:r>
              <a:rPr lang="en-US" sz="1500" b="1" dirty="0">
                <a:solidFill>
                  <a:schemeClr val="bg1"/>
                </a:solidFill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 DESCRIPTION</a:t>
            </a:r>
          </a:p>
          <a:p>
            <a:pPr lvl="0"/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Content: Patient visits, lab operations, and test details. </a:t>
            </a:r>
          </a:p>
          <a:p>
            <a:pPr lvl="0"/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Attributes: Date, Patient ID, Test Type, Test Category, Price (GHS), Result Time, New/Returning Patient, Peak/Off-Peak, Referral Source. </a:t>
            </a:r>
          </a:p>
          <a:p>
            <a:pPr lvl="0"/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Purpose: Analyze test demand, patient behavior, service efficiency, and revenue.</a:t>
            </a:r>
          </a:p>
          <a:p>
            <a:pPr lvl="0"/>
            <a:endParaRPr lang="en-US" sz="1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>
              <a:buNone/>
            </a:pPr>
            <a:r>
              <a:rPr lang="en-US" sz="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DATASET DESCRIPTION II</a:t>
            </a:r>
          </a:p>
          <a:p>
            <a:pPr lvl="0"/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dataset contains patient records from January 2024 to October 2024, sourced from </a:t>
            </a:r>
            <a:r>
              <a:rPr lang="en-US" sz="15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MedLab’s</a:t>
            </a:r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internal system. It was cleaned for accuracy, though some demographic information is not included.</a:t>
            </a:r>
          </a:p>
          <a:p>
            <a:pPr lvl="0"/>
            <a:endParaRPr lang="en-GH" sz="1600" b="1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5E6815F-3073-41EB-9EE4-F72192A691F1}"/>
              </a:ext>
            </a:extLst>
          </p:cNvPr>
          <p:cNvSpPr txBox="1"/>
          <p:nvPr/>
        </p:nvSpPr>
        <p:spPr>
          <a:xfrm>
            <a:off x="643051" y="6446840"/>
            <a:ext cx="681826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900" b="0" i="0" u="none" strike="noStrike" kern="1200" cap="all" spc="0" baseline="0">
              <a:solidFill>
                <a:srgbClr val="B2B1F4"/>
              </a:solidFill>
              <a:uFillTx/>
              <a:latin typeface="Calibri"/>
            </a:endParaRPr>
          </a:p>
        </p:txBody>
      </p:sp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E19D47D9-4C52-47A1-8860-572C8C3B2075}"/>
              </a:ext>
            </a:extLst>
          </p:cNvPr>
          <p:cNvSpPr txBox="1"/>
          <p:nvPr/>
        </p:nvSpPr>
        <p:spPr>
          <a:xfrm>
            <a:off x="10930600" y="6446840"/>
            <a:ext cx="61791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C2BA259-2CD8-443B-862C-AD5F56EB52D1}" type="slidenum">
              <a:t>3</a:t>
            </a:fld>
            <a:endParaRPr lang="en-GB" sz="105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629CF-42B2-4D3A-A566-67CD8BCF3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431" y="1335371"/>
            <a:ext cx="5929313" cy="48825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 descr="Man and woman discuss some document">
            <a:extLst>
              <a:ext uri="{FF2B5EF4-FFF2-40B4-BE49-F238E27FC236}">
                <a16:creationId xmlns:a16="http://schemas.microsoft.com/office/drawing/2014/main" id="{80E99181-D9B4-4C75-B3EE-481373A9E8A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alphaModFix amt="10000"/>
          </a:blip>
          <a:srcRect/>
          <a:stretch>
            <a:fillRect/>
          </a:stretch>
        </p:blipFill>
        <p:spPr>
          <a:xfrm>
            <a:off x="0" y="-119912"/>
            <a:ext cx="12187580" cy="6407996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1794E5-9E52-4B14-87B4-EFF33DFD08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/>
          <a:lstStyle/>
          <a:p>
            <a:pPr lvl="0"/>
            <a:r>
              <a:rPr lang="en-GB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Key Insights</a:t>
            </a:r>
          </a:p>
        </p:txBody>
      </p:sp>
      <p:grpSp>
        <p:nvGrpSpPr>
          <p:cNvPr id="4" name="Content Placeholder 5" descr="Smart Art object">
            <a:extLst>
              <a:ext uri="{FF2B5EF4-FFF2-40B4-BE49-F238E27FC236}">
                <a16:creationId xmlns:a16="http://schemas.microsoft.com/office/drawing/2014/main" id="{3ABAD0DE-D2F0-4FA1-9454-B7B54CF2DF0A}"/>
              </a:ext>
            </a:extLst>
          </p:cNvPr>
          <p:cNvGrpSpPr/>
          <p:nvPr/>
        </p:nvGrpSpPr>
        <p:grpSpPr>
          <a:xfrm>
            <a:off x="5676454" y="1392533"/>
            <a:ext cx="6167884" cy="4895555"/>
            <a:chOff x="3669951" y="2141451"/>
            <a:chExt cx="8067126" cy="3371902"/>
          </a:xfrm>
        </p:grpSpPr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3B773A70-4FF4-4244-B56A-40544B03A1B6}"/>
                </a:ext>
              </a:extLst>
            </p:cNvPr>
            <p:cNvSpPr/>
            <p:nvPr/>
          </p:nvSpPr>
          <p:spPr>
            <a:xfrm>
              <a:off x="3669951" y="4335105"/>
              <a:ext cx="2618419" cy="104202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78149"/>
                <a:gd name="f7" fmla="val 998557"/>
                <a:gd name="f8" fmla="val 99856"/>
                <a:gd name="f9" fmla="val 44707"/>
                <a:gd name="f10" fmla="val 2278293"/>
                <a:gd name="f11" fmla="val 2333442"/>
                <a:gd name="f12" fmla="val 898701"/>
                <a:gd name="f13" fmla="val 953850"/>
                <a:gd name="f14" fmla="+- 0 0 -90"/>
                <a:gd name="f15" fmla="*/ f3 1 2378149"/>
                <a:gd name="f16" fmla="*/ f4 1 998557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378149"/>
                <a:gd name="f25" fmla="*/ f21 1 998557"/>
                <a:gd name="f26" fmla="*/ 0 f22 1"/>
                <a:gd name="f27" fmla="*/ 99856 f21 1"/>
                <a:gd name="f28" fmla="*/ 99856 f22 1"/>
                <a:gd name="f29" fmla="*/ 0 f21 1"/>
                <a:gd name="f30" fmla="*/ 2278293 f22 1"/>
                <a:gd name="f31" fmla="*/ 2378149 f22 1"/>
                <a:gd name="f32" fmla="*/ 898701 f21 1"/>
                <a:gd name="f33" fmla="*/ 998557 f21 1"/>
                <a:gd name="f34" fmla="+- f23 0 f1"/>
                <a:gd name="f35" fmla="*/ f26 1 2378149"/>
                <a:gd name="f36" fmla="*/ f27 1 998557"/>
                <a:gd name="f37" fmla="*/ f28 1 2378149"/>
                <a:gd name="f38" fmla="*/ f29 1 998557"/>
                <a:gd name="f39" fmla="*/ f30 1 2378149"/>
                <a:gd name="f40" fmla="*/ f31 1 2378149"/>
                <a:gd name="f41" fmla="*/ f32 1 998557"/>
                <a:gd name="f42" fmla="*/ f33 1 998557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378149" h="998557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0205" tIns="90205" rIns="90205" bIns="90205" anchor="ctr" anchorCtr="0" compatLnSpc="1">
              <a:noAutofit/>
            </a:bodyPr>
            <a:lstStyle/>
            <a:p>
              <a:pPr marR="0" lvl="0" algn="l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 dirty="0">
                <a:solidFill>
                  <a:srgbClr val="13127E"/>
                </a:solidFill>
                <a:uFillTx/>
                <a:latin typeface="Calibri"/>
              </a:endParaRPr>
            </a:p>
          </p:txBody>
        </p:sp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9685EEAD-60A8-462E-9A2F-B65DF06CECA8}"/>
                </a:ext>
              </a:extLst>
            </p:cNvPr>
            <p:cNvSpPr/>
            <p:nvPr/>
          </p:nvSpPr>
          <p:spPr>
            <a:xfrm>
              <a:off x="6766342" y="4442079"/>
              <a:ext cx="4970733" cy="10712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78149"/>
                <a:gd name="f7" fmla="val 998557"/>
                <a:gd name="f8" fmla="val 99856"/>
                <a:gd name="f9" fmla="val 44707"/>
                <a:gd name="f10" fmla="val 2278293"/>
                <a:gd name="f11" fmla="val 2333442"/>
                <a:gd name="f12" fmla="val 898701"/>
                <a:gd name="f13" fmla="val 953850"/>
                <a:gd name="f14" fmla="+- 0 0 -90"/>
                <a:gd name="f15" fmla="*/ f3 1 2378149"/>
                <a:gd name="f16" fmla="*/ f4 1 998557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378149"/>
                <a:gd name="f25" fmla="*/ f21 1 998557"/>
                <a:gd name="f26" fmla="*/ 0 f22 1"/>
                <a:gd name="f27" fmla="*/ 99856 f21 1"/>
                <a:gd name="f28" fmla="*/ 99856 f22 1"/>
                <a:gd name="f29" fmla="*/ 0 f21 1"/>
                <a:gd name="f30" fmla="*/ 2278293 f22 1"/>
                <a:gd name="f31" fmla="*/ 2378149 f22 1"/>
                <a:gd name="f32" fmla="*/ 898701 f21 1"/>
                <a:gd name="f33" fmla="*/ 998557 f21 1"/>
                <a:gd name="f34" fmla="+- f23 0 f1"/>
                <a:gd name="f35" fmla="*/ f26 1 2378149"/>
                <a:gd name="f36" fmla="*/ f27 1 998557"/>
                <a:gd name="f37" fmla="*/ f28 1 2378149"/>
                <a:gd name="f38" fmla="*/ f29 1 998557"/>
                <a:gd name="f39" fmla="*/ f30 1 2378149"/>
                <a:gd name="f40" fmla="*/ f31 1 2378149"/>
                <a:gd name="f41" fmla="*/ f32 1 998557"/>
                <a:gd name="f42" fmla="*/ f33 1 998557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378149" h="998557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0205" tIns="90205" rIns="90205" bIns="90205" anchor="ctr" anchorCtr="0" compatLnSpc="1">
              <a:noAutofit/>
            </a:bodyPr>
            <a:lstStyle/>
            <a:p>
              <a:pPr marL="171450" marR="0" lvl="0" indent="-171450" algn="l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Font typeface="Arial" panose="020B0604020202020204" pitchFamily="34" charset="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COVID-19 PCR</a:t>
              </a:r>
              <a:r>
                <a:rPr lang="en-US" sz="15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had the highest average result time among all test types.</a:t>
              </a:r>
            </a:p>
            <a:p>
              <a:pPr marL="171450" marR="0" lvl="0" indent="-171450" algn="l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Font typeface="Arial" panose="020B0604020202020204" pitchFamily="34" charset="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PSA Test</a:t>
              </a:r>
              <a:r>
                <a:rPr lang="en-US" sz="15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had the shortest average result time, indicating quicker turnaround.</a:t>
              </a:r>
              <a:endParaRPr lang="en-GB" sz="1500" b="0" i="0" u="none" strike="noStrike" kern="1200" cap="none" spc="0" baseline="0" dirty="0">
                <a:solidFill>
                  <a:schemeClr val="bg1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E6B3AC40-CFAD-4532-895F-7737339D85A1}"/>
                </a:ext>
              </a:extLst>
            </p:cNvPr>
            <p:cNvSpPr/>
            <p:nvPr/>
          </p:nvSpPr>
          <p:spPr>
            <a:xfrm>
              <a:off x="6766343" y="2141451"/>
              <a:ext cx="4970734" cy="2906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23282"/>
                <a:gd name="f7" fmla="val 542559"/>
                <a:gd name="f8" fmla="+- 0 0 -90"/>
                <a:gd name="f9" fmla="*/ f3 1 2023282"/>
                <a:gd name="f10" fmla="*/ f4 1 54255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023282"/>
                <a:gd name="f19" fmla="*/ f15 1 542559"/>
                <a:gd name="f20" fmla="*/ 0 f16 1"/>
                <a:gd name="f21" fmla="*/ 0 f15 1"/>
                <a:gd name="f22" fmla="*/ 2023282 f16 1"/>
                <a:gd name="f23" fmla="*/ 542559 f15 1"/>
                <a:gd name="f24" fmla="+- f17 0 f1"/>
                <a:gd name="f25" fmla="*/ f20 1 2023282"/>
                <a:gd name="f26" fmla="*/ f21 1 542559"/>
                <a:gd name="f27" fmla="*/ f22 1 2023282"/>
                <a:gd name="f28" fmla="*/ f23 1 54255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023282" h="54255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cap="flat">
              <a:noFill/>
              <a:prstDash val="solid"/>
            </a:ln>
          </p:spPr>
          <p:txBody>
            <a:bodyPr vert="horz" wrap="square" lIns="72393" tIns="72393" rIns="72393" bIns="72393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1" i="0" u="none" strike="noStrike" kern="1200" cap="none" spc="0" baseline="0" dirty="0">
                  <a:solidFill>
                    <a:schemeClr val="bg1"/>
                  </a:solidFill>
                  <a:uFillTx/>
                  <a:latin typeface="Verdana" panose="020B0604030504040204" pitchFamily="34" charset="0"/>
                  <a:ea typeface="Verdana" panose="020B0604030504040204" pitchFamily="34" charset="0"/>
                </a:rPr>
                <a:t>Average Results Time by Test Type</a:t>
              </a:r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3E4B5D5-38A3-437B-92DC-AC71525B700B}"/>
              </a:ext>
            </a:extLst>
          </p:cNvPr>
          <p:cNvSpPr txBox="1"/>
          <p:nvPr/>
        </p:nvSpPr>
        <p:spPr>
          <a:xfrm>
            <a:off x="643051" y="6446840"/>
            <a:ext cx="681826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cap="all" dirty="0">
                <a:solidFill>
                  <a:srgbClr val="B2B1F4"/>
                </a:solidFill>
                <a:latin typeface="Calibri"/>
              </a:rPr>
              <a:t>MEDILAB DIAGNOSTICS</a:t>
            </a:r>
            <a:endParaRPr lang="en-GB" sz="900" b="0" i="0" u="none" strike="noStrike" kern="1200" cap="all" spc="0" baseline="0" dirty="0">
              <a:solidFill>
                <a:srgbClr val="B2B1F4"/>
              </a:solidFill>
              <a:uFillTx/>
              <a:latin typeface="Calibri"/>
            </a:endParaRP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ADAB430D-4B04-466B-87F6-6ECA93997570}"/>
              </a:ext>
            </a:extLst>
          </p:cNvPr>
          <p:cNvSpPr txBox="1"/>
          <p:nvPr/>
        </p:nvSpPr>
        <p:spPr>
          <a:xfrm>
            <a:off x="10930600" y="6446840"/>
            <a:ext cx="61791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B690E9-ADE5-4132-8224-5B406C0DF991}" type="slidenum">
              <a:t>4</a:t>
            </a:fld>
            <a:endParaRPr lang="en-GB" sz="105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Free-form: Shape 35">
            <a:extLst>
              <a:ext uri="{FF2B5EF4-FFF2-40B4-BE49-F238E27FC236}">
                <a16:creationId xmlns:a16="http://schemas.microsoft.com/office/drawing/2014/main" id="{5128B0BE-BE35-4F72-BE67-D61163B069E5}"/>
              </a:ext>
            </a:extLst>
          </p:cNvPr>
          <p:cNvSpPr/>
          <p:nvPr/>
        </p:nvSpPr>
        <p:spPr>
          <a:xfrm>
            <a:off x="214313" y="1392529"/>
            <a:ext cx="3414711" cy="43285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23282"/>
              <a:gd name="f7" fmla="val 542559"/>
              <a:gd name="f8" fmla="+- 0 0 -90"/>
              <a:gd name="f9" fmla="*/ f3 1 2023282"/>
              <a:gd name="f10" fmla="*/ f4 1 542559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2023282"/>
              <a:gd name="f19" fmla="*/ f15 1 542559"/>
              <a:gd name="f20" fmla="*/ 0 f16 1"/>
              <a:gd name="f21" fmla="*/ 0 f15 1"/>
              <a:gd name="f22" fmla="*/ 2023282 f16 1"/>
              <a:gd name="f23" fmla="*/ 542559 f15 1"/>
              <a:gd name="f24" fmla="+- f17 0 f1"/>
              <a:gd name="f25" fmla="*/ f20 1 2023282"/>
              <a:gd name="f26" fmla="*/ f21 1 542559"/>
              <a:gd name="f27" fmla="*/ f22 1 2023282"/>
              <a:gd name="f28" fmla="*/ f23 1 542559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2"/>
              </a:cxn>
              <a:cxn ang="f24">
                <a:pos x="f43" y="f44"/>
              </a:cxn>
              <a:cxn ang="f24">
                <a:pos x="f41" y="f44"/>
              </a:cxn>
              <a:cxn ang="f24">
                <a:pos x="f41" y="f42"/>
              </a:cxn>
            </a:cxnLst>
            <a:rect l="f37" t="f40" r="f38" b="f39"/>
            <a:pathLst>
              <a:path w="2023282" h="542559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cap="flat">
            <a:noFill/>
            <a:prstDash val="solid"/>
          </a:ln>
        </p:spPr>
        <p:txBody>
          <a:bodyPr vert="horz" wrap="square" lIns="72393" tIns="72393" rIns="72393" bIns="72393" anchor="ctr" anchorCtr="1" compatLnSpc="1">
            <a:noAutofit/>
          </a:bodyPr>
          <a:lstStyle/>
          <a:p>
            <a:pPr marL="0" marR="0" lvl="0" indent="0" algn="ctr" defTabSz="844548" rtl="0" fontAlgn="auto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Count of Test Category</a:t>
            </a:r>
            <a:endParaRPr lang="en-GB" sz="1400" b="1" i="0" u="none" strike="noStrike" kern="1200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A0D6AF-6D5D-4D73-B432-A6BA9D44A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4" y="1945301"/>
            <a:ext cx="3414710" cy="27874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AB93B9A-BF80-47CA-A005-2DAE32B55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62" y="1945301"/>
            <a:ext cx="3800475" cy="278743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273298A-3797-4CEE-9E59-0D9D6361A4F5}"/>
              </a:ext>
            </a:extLst>
          </p:cNvPr>
          <p:cNvSpPr txBox="1"/>
          <p:nvPr/>
        </p:nvSpPr>
        <p:spPr>
          <a:xfrm>
            <a:off x="214313" y="4924305"/>
            <a:ext cx="3414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Biochemistry</a:t>
            </a:r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had the highest number of tests, totaling </a:t>
            </a:r>
            <a:r>
              <a:rPr lang="en-US" sz="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42 out of 149</a:t>
            </a:r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Virology and Rapid Tests</a:t>
            </a:r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were the least conducted, with only </a:t>
            </a:r>
            <a:r>
              <a:rPr lang="en-US" sz="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test each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  <a:endParaRPr lang="en-GH" sz="1500" dirty="0">
              <a:solidFill>
                <a:schemeClr val="bg1"/>
              </a:solidFill>
            </a:endParaRPr>
          </a:p>
        </p:txBody>
      </p:sp>
      <p:sp>
        <p:nvSpPr>
          <p:cNvPr id="44" name="Free-form: Shape 43">
            <a:extLst>
              <a:ext uri="{FF2B5EF4-FFF2-40B4-BE49-F238E27FC236}">
                <a16:creationId xmlns:a16="http://schemas.microsoft.com/office/drawing/2014/main" id="{B9AD13F9-2B61-4E0F-A848-3E7B54EF370D}"/>
              </a:ext>
            </a:extLst>
          </p:cNvPr>
          <p:cNvSpPr/>
          <p:nvPr/>
        </p:nvSpPr>
        <p:spPr>
          <a:xfrm>
            <a:off x="3877944" y="1403999"/>
            <a:ext cx="3800475" cy="44680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23282"/>
              <a:gd name="f7" fmla="val 542559"/>
              <a:gd name="f8" fmla="+- 0 0 -90"/>
              <a:gd name="f9" fmla="*/ f3 1 2023282"/>
              <a:gd name="f10" fmla="*/ f4 1 542559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2023282"/>
              <a:gd name="f19" fmla="*/ f15 1 542559"/>
              <a:gd name="f20" fmla="*/ 0 f16 1"/>
              <a:gd name="f21" fmla="*/ 0 f15 1"/>
              <a:gd name="f22" fmla="*/ 2023282 f16 1"/>
              <a:gd name="f23" fmla="*/ 542559 f15 1"/>
              <a:gd name="f24" fmla="+- f17 0 f1"/>
              <a:gd name="f25" fmla="*/ f20 1 2023282"/>
              <a:gd name="f26" fmla="*/ f21 1 542559"/>
              <a:gd name="f27" fmla="*/ f22 1 2023282"/>
              <a:gd name="f28" fmla="*/ f23 1 542559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2"/>
              </a:cxn>
              <a:cxn ang="f24">
                <a:pos x="f43" y="f44"/>
              </a:cxn>
              <a:cxn ang="f24">
                <a:pos x="f41" y="f44"/>
              </a:cxn>
              <a:cxn ang="f24">
                <a:pos x="f41" y="f42"/>
              </a:cxn>
            </a:cxnLst>
            <a:rect l="f37" t="f40" r="f38" b="f39"/>
            <a:pathLst>
              <a:path w="2023282" h="542559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cap="flat">
            <a:noFill/>
            <a:prstDash val="solid"/>
          </a:ln>
        </p:spPr>
        <p:txBody>
          <a:bodyPr vert="horz" wrap="square" lIns="72393" tIns="72393" rIns="72393" bIns="72393" anchor="ctr" anchorCtr="1" compatLnSpc="1">
            <a:noAutofit/>
          </a:bodyPr>
          <a:lstStyle/>
          <a:p>
            <a:pPr marL="0" marR="0" lvl="0" indent="0" algn="ctr" defTabSz="844548" rtl="0" fontAlgn="auto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Total Revenue by Year and Month</a:t>
            </a:r>
            <a:endParaRPr lang="en-GB" sz="1400" b="1" i="0" u="none" strike="noStrike" kern="1200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F5A407E-A645-47D3-98CC-1733D1BF1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44" y="1945301"/>
            <a:ext cx="3800475" cy="2787439"/>
          </a:xfrm>
          <a:prstGeom prst="rect">
            <a:avLst/>
          </a:prstGeom>
        </p:spPr>
      </p:pic>
      <p:sp>
        <p:nvSpPr>
          <p:cNvPr id="46" name="Free-form: Shape 45">
            <a:extLst>
              <a:ext uri="{FF2B5EF4-FFF2-40B4-BE49-F238E27FC236}">
                <a16:creationId xmlns:a16="http://schemas.microsoft.com/office/drawing/2014/main" id="{0CC63A68-CD2B-45F1-B10E-370DC3A260FA}"/>
              </a:ext>
            </a:extLst>
          </p:cNvPr>
          <p:cNvSpPr/>
          <p:nvPr/>
        </p:nvSpPr>
        <p:spPr>
          <a:xfrm>
            <a:off x="3873529" y="4732740"/>
            <a:ext cx="3800474" cy="142455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378149"/>
              <a:gd name="f7" fmla="val 998557"/>
              <a:gd name="f8" fmla="val 99856"/>
              <a:gd name="f9" fmla="val 44707"/>
              <a:gd name="f10" fmla="val 2278293"/>
              <a:gd name="f11" fmla="val 2333442"/>
              <a:gd name="f12" fmla="val 898701"/>
              <a:gd name="f13" fmla="val 953850"/>
              <a:gd name="f14" fmla="+- 0 0 -90"/>
              <a:gd name="f15" fmla="*/ f3 1 2378149"/>
              <a:gd name="f16" fmla="*/ f4 1 998557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2378149"/>
              <a:gd name="f25" fmla="*/ f21 1 998557"/>
              <a:gd name="f26" fmla="*/ 0 f22 1"/>
              <a:gd name="f27" fmla="*/ 99856 f21 1"/>
              <a:gd name="f28" fmla="*/ 99856 f22 1"/>
              <a:gd name="f29" fmla="*/ 0 f21 1"/>
              <a:gd name="f30" fmla="*/ 2278293 f22 1"/>
              <a:gd name="f31" fmla="*/ 2378149 f22 1"/>
              <a:gd name="f32" fmla="*/ 898701 f21 1"/>
              <a:gd name="f33" fmla="*/ 998557 f21 1"/>
              <a:gd name="f34" fmla="+- f23 0 f1"/>
              <a:gd name="f35" fmla="*/ f26 1 2378149"/>
              <a:gd name="f36" fmla="*/ f27 1 998557"/>
              <a:gd name="f37" fmla="*/ f28 1 2378149"/>
              <a:gd name="f38" fmla="*/ f29 1 998557"/>
              <a:gd name="f39" fmla="*/ f30 1 2378149"/>
              <a:gd name="f40" fmla="*/ f31 1 2378149"/>
              <a:gd name="f41" fmla="*/ f32 1 998557"/>
              <a:gd name="f42" fmla="*/ f33 1 998557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2378149" h="998557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205" tIns="90205" rIns="90205" bIns="90205" anchor="ctr" anchorCtr="0" compatLnSpc="1">
            <a:noAutofit/>
          </a:bodyPr>
          <a:lstStyle/>
          <a:p>
            <a:pPr marL="285750" marR="0" lvl="0" indent="-285750" algn="l" defTabSz="711202" rtl="0" fontAlgn="auto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500" b="0" i="0" u="none" strike="noStrike" kern="1200" cap="none" spc="0" baseline="0" dirty="0">
                <a:solidFill>
                  <a:schemeClr val="bg1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March 2024 recorded the highest revenue, peaking 7k</a:t>
            </a:r>
          </a:p>
          <a:p>
            <a:pPr marL="285750" marR="0" lvl="0" indent="-285750" algn="l" defTabSz="711202" rtl="0" fontAlgn="auto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October saw the lowest performance, with revenue barely reaching 1K.</a:t>
            </a:r>
          </a:p>
          <a:p>
            <a:pPr marL="285750" marR="0" lvl="0" indent="-285750" algn="l" defTabSz="711202" rtl="0" fontAlgn="auto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100" b="0" i="0" u="none" strike="noStrike" kern="1200" cap="none" spc="0" baseline="0" dirty="0">
              <a:solidFill>
                <a:srgbClr val="13127E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bstract blue and black geometric background">
            <a:extLst>
              <a:ext uri="{FF2B5EF4-FFF2-40B4-BE49-F238E27FC236}">
                <a16:creationId xmlns:a16="http://schemas.microsoft.com/office/drawing/2014/main" id="{9F291590-515E-47F0-95B8-BF57CD89614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r="2440"/>
          <a:stretch/>
        </p:blipFill>
        <p:spPr>
          <a:xfrm>
            <a:off x="0" y="-29317"/>
            <a:ext cx="12192000" cy="64087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380F874-8555-4C5F-9ACE-FABCA2D3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8"/>
            <a:ext cx="12191996" cy="1296536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Medlab</a:t>
            </a:r>
            <a:r>
              <a:rPr lang="en-US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Diagnostic Dashboard</a:t>
            </a:r>
            <a:endParaRPr lang="en-GH" sz="4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D50A03-271B-4CAD-BB27-53DB989BA8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3" y="1353685"/>
            <a:ext cx="5203610" cy="502573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4CE50-D397-489B-8F4B-5315ED16186B}"/>
              </a:ext>
            </a:extLst>
          </p:cNvPr>
          <p:cNvSpPr txBox="1"/>
          <p:nvPr/>
        </p:nvSpPr>
        <p:spPr>
          <a:xfrm>
            <a:off x="6095999" y="2343150"/>
            <a:ext cx="55340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Trends and Patterns: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Revenue peaked in March but declined in April.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155 patients served, with a mix of new and returning patients.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Average result time is 4.44 hours, with more tests processed during off-peak hours.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Biochemistry tests are the most frequent; COVID-19 PCR tests take the longest to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Serology tests are the most expensive, while women’s health tests are the least expensive.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 DASHBOARD HERE</a:t>
            </a:r>
            <a:endParaRPr lang="en-US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G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7080F-B11E-419D-B1FD-93CBD2FA79B3}"/>
              </a:ext>
            </a:extLst>
          </p:cNvPr>
          <p:cNvSpPr txBox="1"/>
          <p:nvPr/>
        </p:nvSpPr>
        <p:spPr>
          <a:xfrm>
            <a:off x="6811279" y="1558233"/>
            <a:ext cx="4514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VISUALIZATIONS</a:t>
            </a:r>
            <a:endParaRPr lang="en-GH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252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Hand holding blood samples">
            <a:extLst>
              <a:ext uri="{FF2B5EF4-FFF2-40B4-BE49-F238E27FC236}">
                <a16:creationId xmlns:a16="http://schemas.microsoft.com/office/drawing/2014/main" id="{8D8D8892-AC7C-43E1-A670-F8E1395116B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371" y="23020"/>
            <a:ext cx="6218171" cy="640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00E7A7-D2F2-4D95-8286-C01B4C37F0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4852" y="3547123"/>
            <a:ext cx="5268690" cy="1089352"/>
          </a:xfrm>
        </p:spPr>
        <p:txBody>
          <a:bodyPr/>
          <a:lstStyle/>
          <a:p>
            <a:pPr lvl="0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Calibri" pitchFamily="34"/>
              </a:rPr>
              <a:t>Recommendations &amp; Conclusions</a:t>
            </a:r>
            <a:endParaRPr lang="en-GB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" name="Straight Connector 23" descr="Line">
            <a:extLst>
              <a:ext uri="{FF2B5EF4-FFF2-40B4-BE49-F238E27FC236}">
                <a16:creationId xmlns:a16="http://schemas.microsoft.com/office/drawing/2014/main" id="{62D404DC-0A55-407B-8447-856CCF870D40}"/>
              </a:ext>
            </a:extLst>
          </p:cNvPr>
          <p:cNvCxnSpPr/>
          <p:nvPr/>
        </p:nvCxnSpPr>
        <p:spPr>
          <a:xfrm>
            <a:off x="5770476" y="4973961"/>
            <a:ext cx="3291840" cy="0"/>
          </a:xfrm>
          <a:prstGeom prst="straightConnector1">
            <a:avLst/>
          </a:prstGeom>
          <a:noFill/>
          <a:ln w="15873" cap="flat">
            <a:solidFill>
              <a:srgbClr val="3F3DE3"/>
            </a:solidFill>
            <a:prstDash val="solid"/>
            <a:miter/>
          </a:ln>
        </p:spPr>
      </p:cxn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F44836B-A5C0-4707-8709-9D916057DE16}"/>
              </a:ext>
            </a:extLst>
          </p:cNvPr>
          <p:cNvSpPr txBox="1"/>
          <p:nvPr/>
        </p:nvSpPr>
        <p:spPr>
          <a:xfrm>
            <a:off x="643051" y="6446840"/>
            <a:ext cx="681826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cap="all" dirty="0">
                <a:solidFill>
                  <a:srgbClr val="B2B1F4"/>
                </a:solidFill>
                <a:latin typeface="Calibri"/>
              </a:rPr>
              <a:t>MEDILAB DIAGNOSTICS</a:t>
            </a:r>
            <a:endParaRPr lang="en-GB" sz="900" b="0" i="0" u="none" strike="noStrike" kern="1200" cap="all" spc="0" baseline="0" dirty="0">
              <a:solidFill>
                <a:srgbClr val="B2B1F4"/>
              </a:solidFill>
              <a:uFillTx/>
              <a:latin typeface="Calibri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38EC68D-875F-4EC8-A1B8-E2AC812CFB1D}"/>
              </a:ext>
            </a:extLst>
          </p:cNvPr>
          <p:cNvSpPr txBox="1"/>
          <p:nvPr/>
        </p:nvSpPr>
        <p:spPr>
          <a:xfrm>
            <a:off x="10930600" y="6446840"/>
            <a:ext cx="61791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0B3908C-2DB9-4369-8B4F-5C5B53731E54}" type="slidenum">
              <a:t>6</a:t>
            </a:fld>
            <a:endParaRPr lang="en-GB" sz="105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0B465D4-38AB-41AB-9B5B-B6D3D7AF93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" y="0"/>
            <a:ext cx="5956913" cy="6400800"/>
          </a:xfrm>
          <a:solidFill>
            <a:srgbClr val="262626"/>
          </a:solidFill>
        </p:spPr>
        <p:txBody>
          <a:bodyPr lIns="359999" tIns="46798" rIns="359999" anchor="ctr">
            <a:normAutofit fontScale="92500" lnSpcReduction="10000"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US" sz="2000" b="1" i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200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Recommendation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Increase revenue per patient through peak-hour staffing and targeted test promotion.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 dashboards and patient feedback to enhance operations and service quality.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Re-engage patients with loyalty programs, reminders, and bundled wellness packages.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 turnaround for slow tests while maintaining speed in quicker ones.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Focus resources on high-demand tests and evaluate low-volume test costs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Focus marketing and operations on Q1 to boost revenue, and analyze the October decline to prevent future drops.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US" sz="1500" dirty="0">
              <a:solidFill>
                <a:schemeClr val="bg1"/>
              </a:solidFill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 aligning resources with demand, improving test turnaround times, and strategically engaging patients, the organization can enhance service quality, increase patient retention, and maximize revenue growth.</a:t>
            </a:r>
            <a:endParaRPr lang="en-US" sz="15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sz="2000" b="1" i="0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Classic%20corporate%20teach%20a%20course%20slides</Template>
  <TotalTime>642</TotalTime>
  <Words>538</Words>
  <Application>Microsoft Office PowerPoint</Application>
  <PresentationFormat>Widescreen</PresentationFormat>
  <Paragraphs>69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Verdana</vt:lpstr>
      <vt:lpstr>Wingdings</vt:lpstr>
      <vt:lpstr>RetrospectVTI</vt:lpstr>
      <vt:lpstr>Enhancing Retention, Efficiency &amp; Revenue</vt:lpstr>
      <vt:lpstr>Understanding MedLab’s Business Introduction</vt:lpstr>
      <vt:lpstr>DATA OVERVIEW</vt:lpstr>
      <vt:lpstr>Key Insights</vt:lpstr>
      <vt:lpstr>Medlab Diagnostic Dashboard</vt:lpstr>
      <vt:lpstr>Recommendations &amp;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Retention, Efficiency &amp; Revenue</dc:title>
  <dc:creator>Kenneth Akonnor Hayford</dc:creator>
  <cp:lastModifiedBy>Kenneth Akonnor Hayford</cp:lastModifiedBy>
  <cp:revision>28</cp:revision>
  <dcterms:created xsi:type="dcterms:W3CDTF">2025-04-06T02:09:45Z</dcterms:created>
  <dcterms:modified xsi:type="dcterms:W3CDTF">2025-04-07T11:58:51Z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